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07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3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0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40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5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0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7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1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26277-0406-4DC2-994D-EFCCAE63B50A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E9BD-DDCC-461C-A75B-CB1C4FFFE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/>
          <p:cNvSpPr/>
          <p:nvPr/>
        </p:nvSpPr>
        <p:spPr>
          <a:xfrm>
            <a:off x="0" y="0"/>
            <a:ext cx="12192000" cy="826196"/>
          </a:xfrm>
          <a:prstGeom prst="rect">
            <a:avLst/>
          </a:prstGeom>
          <a:solidFill>
            <a:srgbClr val="423C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CED3D4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13024" y="873788"/>
            <a:ext cx="6381950" cy="5893940"/>
          </a:xfrm>
          <a:prstGeom prst="roundRect">
            <a:avLst/>
          </a:prstGeom>
          <a:noFill/>
          <a:ln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ounded Rectangle 47"/>
          <p:cNvSpPr/>
          <p:nvPr/>
        </p:nvSpPr>
        <p:spPr>
          <a:xfrm>
            <a:off x="225678" y="918495"/>
            <a:ext cx="4871231" cy="5778940"/>
          </a:xfrm>
          <a:prstGeom prst="roundRect">
            <a:avLst/>
          </a:prstGeom>
          <a:noFill/>
          <a:ln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173305" t="-39407" r="-171324" b="40608"/>
          <a:stretch/>
        </p:blipFill>
        <p:spPr>
          <a:xfrm>
            <a:off x="5970745" y="833678"/>
            <a:ext cx="841298" cy="656515"/>
          </a:xfrm>
          <a:prstGeom prst="rect">
            <a:avLst/>
          </a:prstGeom>
        </p:spPr>
      </p:pic>
      <p:sp>
        <p:nvSpPr>
          <p:cNvPr id="135" name="Rounded Rectangle 134"/>
          <p:cNvSpPr/>
          <p:nvPr/>
        </p:nvSpPr>
        <p:spPr>
          <a:xfrm>
            <a:off x="1479216" y="5326241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FIN</a:t>
            </a:r>
          </a:p>
        </p:txBody>
      </p:sp>
      <p:sp>
        <p:nvSpPr>
          <p:cNvPr id="136" name="Rounded Rectangle 135"/>
          <p:cNvSpPr/>
          <p:nvPr/>
        </p:nvSpPr>
        <p:spPr>
          <a:xfrm>
            <a:off x="3925133" y="4877309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 dirty="0"/>
              <a:t>OBP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3901749" y="5376040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 dirty="0"/>
              <a:t>BCMS</a:t>
            </a:r>
          </a:p>
        </p:txBody>
      </p:sp>
      <p:sp>
        <p:nvSpPr>
          <p:cNvPr id="142" name="Rounded Rectangle 141"/>
          <p:cNvSpPr/>
          <p:nvPr/>
        </p:nvSpPr>
        <p:spPr>
          <a:xfrm>
            <a:off x="2801998" y="4885748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 dirty="0"/>
              <a:t>Intranet</a:t>
            </a:r>
          </a:p>
        </p:txBody>
      </p:sp>
      <p:sp>
        <p:nvSpPr>
          <p:cNvPr id="143" name="Rounded Rectangle 142"/>
          <p:cNvSpPr/>
          <p:nvPr/>
        </p:nvSpPr>
        <p:spPr>
          <a:xfrm>
            <a:off x="2802415" y="4409487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WEO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3919715" y="4389964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 dirty="0"/>
              <a:t>Publications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00946" y="5360702"/>
            <a:ext cx="1005840" cy="365760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 dirty="0"/>
              <a:t>COE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80431" y="3934599"/>
            <a:ext cx="209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D7D31"/>
                </a:solidFill>
              </a:rPr>
              <a:t>Talent Inventory : Phase 1</a:t>
            </a:r>
          </a:p>
          <a:p>
            <a:pPr algn="ctr"/>
            <a:endParaRPr lang="en-US" sz="1400" b="1" dirty="0"/>
          </a:p>
        </p:txBody>
      </p:sp>
      <p:sp>
        <p:nvSpPr>
          <p:cNvPr id="216" name="Rounded Rectangle 215"/>
          <p:cNvSpPr/>
          <p:nvPr/>
        </p:nvSpPr>
        <p:spPr>
          <a:xfrm>
            <a:off x="418422" y="4395267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HCM</a:t>
            </a:r>
          </a:p>
        </p:txBody>
      </p:sp>
      <p:sp>
        <p:nvSpPr>
          <p:cNvPr id="218" name="Rounded Rectangle 217"/>
          <p:cNvSpPr/>
          <p:nvPr/>
        </p:nvSpPr>
        <p:spPr>
          <a:xfrm>
            <a:off x="1492390" y="4409487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TIMS</a:t>
            </a:r>
          </a:p>
        </p:txBody>
      </p:sp>
      <p:sp>
        <p:nvSpPr>
          <p:cNvPr id="221" name="Rounded Rectangle 220"/>
          <p:cNvSpPr/>
          <p:nvPr/>
        </p:nvSpPr>
        <p:spPr>
          <a:xfrm>
            <a:off x="385927" y="4861640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Traces</a:t>
            </a:r>
          </a:p>
        </p:txBody>
      </p:sp>
      <p:sp>
        <p:nvSpPr>
          <p:cNvPr id="222" name="Rounded Rectangle 221"/>
          <p:cNvSpPr/>
          <p:nvPr/>
        </p:nvSpPr>
        <p:spPr>
          <a:xfrm>
            <a:off x="1492390" y="4883958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Talent Plus</a:t>
            </a:r>
          </a:p>
        </p:txBody>
      </p:sp>
      <p:sp>
        <p:nvSpPr>
          <p:cNvPr id="223" name="Rounded Rectangle 222"/>
          <p:cNvSpPr/>
          <p:nvPr/>
        </p:nvSpPr>
        <p:spPr>
          <a:xfrm>
            <a:off x="377329" y="5335001"/>
            <a:ext cx="1005840" cy="365760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CIS</a:t>
            </a:r>
          </a:p>
        </p:txBody>
      </p:sp>
      <p:sp>
        <p:nvSpPr>
          <p:cNvPr id="148" name="Rounded Rectangle 147"/>
          <p:cNvSpPr/>
          <p:nvPr/>
        </p:nvSpPr>
        <p:spPr>
          <a:xfrm>
            <a:off x="5993008" y="5484366"/>
            <a:ext cx="5875519" cy="1076477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/>
          <p:cNvSpPr/>
          <p:nvPr/>
        </p:nvSpPr>
        <p:spPr>
          <a:xfrm>
            <a:off x="6131196" y="5597654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HCM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6131196" y="6096744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Talent Plus</a:t>
            </a:r>
          </a:p>
        </p:txBody>
      </p:sp>
      <p:sp>
        <p:nvSpPr>
          <p:cNvPr id="151" name="Rounded Rectangle 150"/>
          <p:cNvSpPr/>
          <p:nvPr/>
        </p:nvSpPr>
        <p:spPr>
          <a:xfrm>
            <a:off x="8232661" y="6072637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CIS</a:t>
            </a:r>
          </a:p>
        </p:txBody>
      </p:sp>
      <p:sp>
        <p:nvSpPr>
          <p:cNvPr id="152" name="Rounded Rectangle 151"/>
          <p:cNvSpPr/>
          <p:nvPr/>
        </p:nvSpPr>
        <p:spPr>
          <a:xfrm>
            <a:off x="8212009" y="5587369"/>
            <a:ext cx="762737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WEO</a:t>
            </a:r>
          </a:p>
        </p:txBody>
      </p:sp>
      <p:sp>
        <p:nvSpPr>
          <p:cNvPr id="153" name="Rounded Rectangle 152"/>
          <p:cNvSpPr/>
          <p:nvPr/>
        </p:nvSpPr>
        <p:spPr>
          <a:xfrm>
            <a:off x="6972660" y="5597654"/>
            <a:ext cx="920216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Publications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9098647" y="5581637"/>
            <a:ext cx="762737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BCMS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9098647" y="6049239"/>
            <a:ext cx="762737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COE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6985856" y="6088976"/>
            <a:ext cx="907020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Intranet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0220068" y="5587369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TIMS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0216114" y="6068989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Traces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11051306" y="5571810"/>
            <a:ext cx="762737" cy="379841"/>
          </a:xfrm>
          <a:prstGeom prst="roundRect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FIN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11051306" y="6049239"/>
            <a:ext cx="762737" cy="379841"/>
          </a:xfrm>
          <a:prstGeom prst="roundRect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100" dirty="0">
                <a:solidFill>
                  <a:schemeClr val="lt1"/>
                </a:solidFill>
              </a:rPr>
              <a:t>OBP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6111785" y="5119664"/>
            <a:ext cx="5746306" cy="201803"/>
          </a:xfrm>
          <a:prstGeom prst="roundRect">
            <a:avLst/>
          </a:prstGeom>
          <a:solidFill>
            <a:srgbClr val="4661B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/>
              <a:t>Intuitive User Interface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6096350" y="5534078"/>
            <a:ext cx="1830552" cy="957493"/>
          </a:xfrm>
          <a:prstGeom prst="rect">
            <a:avLst/>
          </a:prstGeom>
          <a:noFill/>
          <a:ln w="6350" cmpd="dbl">
            <a:solidFill>
              <a:schemeClr val="tx1"/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8095155" y="5530338"/>
            <a:ext cx="1830552" cy="957493"/>
          </a:xfrm>
          <a:prstGeom prst="rect">
            <a:avLst/>
          </a:prstGeom>
          <a:noFill/>
          <a:ln w="6350" cmpd="dbl">
            <a:solidFill>
              <a:schemeClr val="tx1"/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10009235" y="5526697"/>
            <a:ext cx="1830552" cy="957493"/>
          </a:xfrm>
          <a:prstGeom prst="rect">
            <a:avLst/>
          </a:prstGeom>
          <a:noFill/>
          <a:ln w="6350" cmpd="dbl">
            <a:solidFill>
              <a:schemeClr val="tx1"/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itle 1"/>
          <p:cNvSpPr>
            <a:spLocks noGrp="1"/>
          </p:cNvSpPr>
          <p:nvPr>
            <p:ph type="title"/>
          </p:nvPr>
        </p:nvSpPr>
        <p:spPr>
          <a:xfrm>
            <a:off x="459948" y="92299"/>
            <a:ext cx="10716630" cy="472071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+mn-lt"/>
              </a:rPr>
              <a:t>People Finder</a:t>
            </a:r>
          </a:p>
        </p:txBody>
      </p:sp>
      <p:sp>
        <p:nvSpPr>
          <p:cNvPr id="192" name="TextBox 62"/>
          <p:cNvSpPr txBox="1">
            <a:spLocks noChangeArrowheads="1"/>
          </p:cNvSpPr>
          <p:nvPr/>
        </p:nvSpPr>
        <p:spPr bwMode="auto">
          <a:xfrm>
            <a:off x="1048668" y="918495"/>
            <a:ext cx="3256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kern="0" dirty="0">
                <a:solidFill>
                  <a:srgbClr val="FF0000"/>
                </a:solidFill>
                <a:cs typeface="Vani" panose="020B0502040204020203" pitchFamily="34" charset="0"/>
              </a:rPr>
              <a:t>Challenge</a:t>
            </a:r>
          </a:p>
        </p:txBody>
      </p:sp>
      <p:sp>
        <p:nvSpPr>
          <p:cNvPr id="197" name="TextBox 62"/>
          <p:cNvSpPr txBox="1">
            <a:spLocks noChangeArrowheads="1"/>
          </p:cNvSpPr>
          <p:nvPr/>
        </p:nvSpPr>
        <p:spPr bwMode="auto">
          <a:xfrm>
            <a:off x="7496572" y="837029"/>
            <a:ext cx="3256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kern="0" dirty="0">
                <a:solidFill>
                  <a:srgbClr val="00B050"/>
                </a:solidFill>
                <a:cs typeface="Vani" panose="020B0502040204020203" pitchFamily="34" charset="0"/>
              </a:rPr>
              <a:t>Opportunity</a:t>
            </a:r>
          </a:p>
        </p:txBody>
      </p:sp>
      <p:grpSp>
        <p:nvGrpSpPr>
          <p:cNvPr id="194" name="Group 193"/>
          <p:cNvGrpSpPr/>
          <p:nvPr/>
        </p:nvGrpSpPr>
        <p:grpSpPr>
          <a:xfrm>
            <a:off x="619303" y="1761306"/>
            <a:ext cx="4114800" cy="457200"/>
            <a:chOff x="0" y="33586"/>
            <a:chExt cx="4087234" cy="970849"/>
          </a:xfrm>
        </p:grpSpPr>
        <p:sp>
          <p:nvSpPr>
            <p:cNvPr id="196" name="Rounded Rectangle 195"/>
            <p:cNvSpPr/>
            <p:nvPr/>
          </p:nvSpPr>
          <p:spPr>
            <a:xfrm>
              <a:off x="0" y="33586"/>
              <a:ext cx="4087234" cy="970849"/>
            </a:xfrm>
            <a:prstGeom prst="roundRect">
              <a:avLst/>
            </a:prstGeom>
            <a:solidFill>
              <a:srgbClr val="4661B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8" name="Rounded Rectangle 4"/>
            <p:cNvSpPr txBox="1"/>
            <p:nvPr/>
          </p:nvSpPr>
          <p:spPr>
            <a:xfrm>
              <a:off x="94786" y="86467"/>
              <a:ext cx="3992448" cy="876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dirty="0"/>
                <a:t>Who is an expert in the organization?</a:t>
              </a:r>
              <a:endParaRPr lang="en-US" sz="1600" kern="1200" dirty="0"/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624980" y="2416213"/>
            <a:ext cx="4114800" cy="457200"/>
            <a:chOff x="0" y="33586"/>
            <a:chExt cx="4087234" cy="970849"/>
          </a:xfrm>
        </p:grpSpPr>
        <p:sp>
          <p:nvSpPr>
            <p:cNvPr id="200" name="Rounded Rectangle 199"/>
            <p:cNvSpPr/>
            <p:nvPr/>
          </p:nvSpPr>
          <p:spPr>
            <a:xfrm>
              <a:off x="0" y="33586"/>
              <a:ext cx="4087234" cy="970849"/>
            </a:xfrm>
            <a:prstGeom prst="roundRect">
              <a:avLst/>
            </a:prstGeom>
            <a:solidFill>
              <a:srgbClr val="4661B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1" name="Rounded Rectangle 4"/>
            <p:cNvSpPr txBox="1"/>
            <p:nvPr/>
          </p:nvSpPr>
          <p:spPr>
            <a:xfrm>
              <a:off x="47393" y="80979"/>
              <a:ext cx="3992448" cy="8760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dirty="0"/>
                <a:t>What have we done similar to this?</a:t>
              </a:r>
              <a:endParaRPr lang="en-US" sz="1600" kern="1200" dirty="0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627894" y="3074491"/>
            <a:ext cx="4114800" cy="457200"/>
            <a:chOff x="0" y="33586"/>
            <a:chExt cx="4087234" cy="970849"/>
          </a:xfrm>
        </p:grpSpPr>
        <p:sp>
          <p:nvSpPr>
            <p:cNvPr id="212" name="Rounded Rectangle 211"/>
            <p:cNvSpPr/>
            <p:nvPr/>
          </p:nvSpPr>
          <p:spPr>
            <a:xfrm>
              <a:off x="0" y="33586"/>
              <a:ext cx="4087234" cy="970849"/>
            </a:xfrm>
            <a:prstGeom prst="roundRect">
              <a:avLst/>
            </a:prstGeom>
            <a:solidFill>
              <a:srgbClr val="4661B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3" name="Rounded Rectangle 4"/>
            <p:cNvSpPr txBox="1"/>
            <p:nvPr/>
          </p:nvSpPr>
          <p:spPr>
            <a:xfrm>
              <a:off x="47393" y="80979"/>
              <a:ext cx="3992448" cy="8760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dirty="0"/>
                <a:t>Which countries are similar to this?</a:t>
              </a:r>
              <a:endParaRPr lang="en-US" sz="1600" kern="1200" dirty="0"/>
            </a:p>
          </p:txBody>
        </p:sp>
      </p:grpSp>
      <p:sp>
        <p:nvSpPr>
          <p:cNvPr id="215" name="TextBox 214"/>
          <p:cNvSpPr txBox="1"/>
          <p:nvPr/>
        </p:nvSpPr>
        <p:spPr>
          <a:xfrm>
            <a:off x="8131727" y="2052975"/>
            <a:ext cx="1601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People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2912889" y="3906336"/>
            <a:ext cx="1873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D7D31"/>
                </a:solidFill>
              </a:rPr>
              <a:t>Other Systems</a:t>
            </a:r>
          </a:p>
          <a:p>
            <a:pPr algn="ctr"/>
            <a:endParaRPr lang="en-US" sz="1400" b="1" dirty="0"/>
          </a:p>
        </p:txBody>
      </p:sp>
      <p:sp>
        <p:nvSpPr>
          <p:cNvPr id="126" name="Rectangle 125"/>
          <p:cNvSpPr/>
          <p:nvPr/>
        </p:nvSpPr>
        <p:spPr>
          <a:xfrm>
            <a:off x="5891489" y="1298302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/>
            <a:r>
              <a:rPr lang="en-US" sz="1600" dirty="0">
                <a:solidFill>
                  <a:schemeClr val="tx2"/>
                </a:solidFill>
              </a:rPr>
              <a:t>People Finder Phase 2 - Seamlessly connect People to Experts, Countries &amp; Operations</a:t>
            </a:r>
          </a:p>
          <a:p>
            <a:pPr lvl="1" algn="ctr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31" name="Group 230"/>
          <p:cNvGrpSpPr/>
          <p:nvPr/>
        </p:nvGrpSpPr>
        <p:grpSpPr>
          <a:xfrm>
            <a:off x="5891489" y="2078522"/>
            <a:ext cx="6065239" cy="2753680"/>
            <a:chOff x="5819779" y="720509"/>
            <a:chExt cx="6065239" cy="2753680"/>
          </a:xfrm>
        </p:grpSpPr>
        <p:cxnSp>
          <p:nvCxnSpPr>
            <p:cNvPr id="264" name="Straight Connector 263"/>
            <p:cNvCxnSpPr/>
            <p:nvPr/>
          </p:nvCxnSpPr>
          <p:spPr>
            <a:xfrm flipH="1">
              <a:off x="7262698" y="1033798"/>
              <a:ext cx="1197230" cy="62635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H="1" flipV="1">
              <a:off x="9394359" y="994074"/>
              <a:ext cx="1290738" cy="68447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endCxn id="272" idx="0"/>
            </p:cNvCxnSpPr>
            <p:nvPr/>
          </p:nvCxnSpPr>
          <p:spPr>
            <a:xfrm>
              <a:off x="10635151" y="2097425"/>
              <a:ext cx="91560" cy="46969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11013002" y="1747146"/>
              <a:ext cx="505011" cy="3917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>
              <a:off x="10930237" y="2025782"/>
              <a:ext cx="364757" cy="271502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Oval 269"/>
            <p:cNvSpPr/>
            <p:nvPr/>
          </p:nvSpPr>
          <p:spPr>
            <a:xfrm>
              <a:off x="10388084" y="1467024"/>
              <a:ext cx="556382" cy="48874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1" name="Oval 270"/>
            <p:cNvSpPr/>
            <p:nvPr/>
          </p:nvSpPr>
          <p:spPr>
            <a:xfrm>
              <a:off x="10782740" y="1633317"/>
              <a:ext cx="357192" cy="310453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Oval 271"/>
            <p:cNvSpPr/>
            <p:nvPr/>
          </p:nvSpPr>
          <p:spPr>
            <a:xfrm>
              <a:off x="10521966" y="2567119"/>
              <a:ext cx="409487" cy="355906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3" name="Straight Connector 272"/>
            <p:cNvCxnSpPr/>
            <p:nvPr/>
          </p:nvCxnSpPr>
          <p:spPr>
            <a:xfrm>
              <a:off x="6420454" y="1145786"/>
              <a:ext cx="332429" cy="357752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H="1" flipV="1">
              <a:off x="6248615" y="1704138"/>
              <a:ext cx="434472" cy="56368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 flipH="1">
              <a:off x="6725517" y="2016448"/>
              <a:ext cx="135567" cy="50445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flipH="1">
              <a:off x="6315081" y="1941500"/>
              <a:ext cx="437804" cy="26928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7062894" y="1997452"/>
              <a:ext cx="204133" cy="536828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Oval 277"/>
            <p:cNvSpPr/>
            <p:nvPr/>
          </p:nvSpPr>
          <p:spPr>
            <a:xfrm>
              <a:off x="6727697" y="1433252"/>
              <a:ext cx="493433" cy="42886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5960505" y="2157562"/>
              <a:ext cx="373647" cy="324755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>
              <a:off x="7097263" y="2501936"/>
              <a:ext cx="384012" cy="333763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1" name="Oval 280"/>
            <p:cNvSpPr/>
            <p:nvPr/>
          </p:nvSpPr>
          <p:spPr>
            <a:xfrm>
              <a:off x="6444376" y="2520722"/>
              <a:ext cx="376338" cy="327094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2" name="Oval 281"/>
            <p:cNvSpPr/>
            <p:nvPr/>
          </p:nvSpPr>
          <p:spPr>
            <a:xfrm>
              <a:off x="5819779" y="1459401"/>
              <a:ext cx="378170" cy="328686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3" name="Oval 282"/>
            <p:cNvSpPr/>
            <p:nvPr/>
          </p:nvSpPr>
          <p:spPr>
            <a:xfrm>
              <a:off x="6028654" y="720509"/>
              <a:ext cx="412880" cy="358853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4" name="Oval 283"/>
            <p:cNvSpPr/>
            <p:nvPr/>
          </p:nvSpPr>
          <p:spPr>
            <a:xfrm>
              <a:off x="11534881" y="1661917"/>
              <a:ext cx="350137" cy="304323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5" name="Straight Connector 284"/>
            <p:cNvCxnSpPr>
              <a:stCxn id="258" idx="0"/>
            </p:cNvCxnSpPr>
            <p:nvPr/>
          </p:nvCxnSpPr>
          <p:spPr>
            <a:xfrm flipH="1" flipV="1">
              <a:off x="8913228" y="1129456"/>
              <a:ext cx="5106" cy="98073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Oval 285"/>
            <p:cNvSpPr/>
            <p:nvPr/>
          </p:nvSpPr>
          <p:spPr>
            <a:xfrm>
              <a:off x="8701726" y="2085258"/>
              <a:ext cx="493434" cy="42886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7" name="Oval 286"/>
            <p:cNvSpPr/>
            <p:nvPr/>
          </p:nvSpPr>
          <p:spPr>
            <a:xfrm>
              <a:off x="8744984" y="3125343"/>
              <a:ext cx="401365" cy="348846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8" name="Oval 287"/>
            <p:cNvSpPr/>
            <p:nvPr/>
          </p:nvSpPr>
          <p:spPr>
            <a:xfrm>
              <a:off x="7982780" y="2890948"/>
              <a:ext cx="411393" cy="35137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9" name="Oval 288"/>
            <p:cNvSpPr/>
            <p:nvPr/>
          </p:nvSpPr>
          <p:spPr>
            <a:xfrm>
              <a:off x="9598099" y="2885571"/>
              <a:ext cx="408712" cy="355233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9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90" name="Straight Connector 289"/>
            <p:cNvCxnSpPr/>
            <p:nvPr/>
          </p:nvCxnSpPr>
          <p:spPr>
            <a:xfrm flipH="1">
              <a:off x="8373172" y="2574378"/>
              <a:ext cx="302609" cy="37415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H="1">
              <a:off x="8945672" y="2684211"/>
              <a:ext cx="2767" cy="42452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9210417" y="2542595"/>
              <a:ext cx="383273" cy="442577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Group 231"/>
          <p:cNvGrpSpPr/>
          <p:nvPr/>
        </p:nvGrpSpPr>
        <p:grpSpPr>
          <a:xfrm>
            <a:off x="8382138" y="1873664"/>
            <a:ext cx="1231076" cy="615538"/>
            <a:chOff x="8382138" y="1873664"/>
            <a:chExt cx="1231076" cy="615538"/>
          </a:xfrm>
        </p:grpSpPr>
        <p:sp>
          <p:nvSpPr>
            <p:cNvPr id="262" name="Rounded Rectangle 261"/>
            <p:cNvSpPr/>
            <p:nvPr/>
          </p:nvSpPr>
          <p:spPr>
            <a:xfrm>
              <a:off x="8382138" y="1873664"/>
              <a:ext cx="1231076" cy="61553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3" name="Rounded Rectangle 4"/>
            <p:cNvSpPr txBox="1"/>
            <p:nvPr/>
          </p:nvSpPr>
          <p:spPr>
            <a:xfrm>
              <a:off x="8400166" y="1891692"/>
              <a:ext cx="1195020" cy="579482"/>
            </a:xfrm>
            <a:prstGeom prst="rect">
              <a:avLst/>
            </a:prstGeom>
            <a:solidFill>
              <a:srgbClr val="7D77C7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/>
                <a:t>People</a:t>
              </a: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682910" y="2854492"/>
            <a:ext cx="1099708" cy="558921"/>
            <a:chOff x="8382138" y="1873664"/>
            <a:chExt cx="1231076" cy="615538"/>
          </a:xfrm>
          <a:solidFill>
            <a:srgbClr val="7D77C7"/>
          </a:solidFill>
        </p:grpSpPr>
        <p:sp>
          <p:nvSpPr>
            <p:cNvPr id="260" name="Rounded Rectangle 259"/>
            <p:cNvSpPr/>
            <p:nvPr/>
          </p:nvSpPr>
          <p:spPr>
            <a:xfrm>
              <a:off x="8382138" y="1873664"/>
              <a:ext cx="1231076" cy="61553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1" name="Rounded Rectangle 4"/>
            <p:cNvSpPr txBox="1"/>
            <p:nvPr/>
          </p:nvSpPr>
          <p:spPr>
            <a:xfrm>
              <a:off x="8400166" y="1891692"/>
              <a:ext cx="1195020" cy="5794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2000" b="1"/>
              </a:lvl1pPr>
            </a:lstStyle>
            <a:p>
              <a:r>
                <a:rPr lang="en-US" sz="1400" dirty="0"/>
                <a:t>Experts</a:t>
              </a: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8440190" y="3468199"/>
            <a:ext cx="1099708" cy="558921"/>
            <a:chOff x="8382138" y="1873664"/>
            <a:chExt cx="1231076" cy="615538"/>
          </a:xfrm>
          <a:solidFill>
            <a:srgbClr val="7D77C7"/>
          </a:solidFill>
        </p:grpSpPr>
        <p:sp>
          <p:nvSpPr>
            <p:cNvPr id="258" name="Rounded Rectangle 257"/>
            <p:cNvSpPr/>
            <p:nvPr/>
          </p:nvSpPr>
          <p:spPr>
            <a:xfrm>
              <a:off x="8382138" y="1873664"/>
              <a:ext cx="1231076" cy="61553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9" name="Rounded Rectangle 4"/>
            <p:cNvSpPr txBox="1"/>
            <p:nvPr/>
          </p:nvSpPr>
          <p:spPr>
            <a:xfrm>
              <a:off x="8400166" y="1891692"/>
              <a:ext cx="1195020" cy="5794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2000" b="1"/>
              </a:lvl1pPr>
            </a:lstStyle>
            <a:p>
              <a:r>
                <a:rPr lang="en-US" sz="1400" dirty="0"/>
                <a:t>Countries</a:t>
              </a: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10097059" y="2896412"/>
            <a:ext cx="1099708" cy="558921"/>
            <a:chOff x="8382138" y="1873664"/>
            <a:chExt cx="1231076" cy="615538"/>
          </a:xfrm>
          <a:solidFill>
            <a:srgbClr val="7D77C7"/>
          </a:solidFill>
        </p:grpSpPr>
        <p:sp>
          <p:nvSpPr>
            <p:cNvPr id="256" name="Rounded Rectangle 255"/>
            <p:cNvSpPr/>
            <p:nvPr/>
          </p:nvSpPr>
          <p:spPr>
            <a:xfrm>
              <a:off x="8382138" y="1873664"/>
              <a:ext cx="1231076" cy="61553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7" name="Rounded Rectangle 4"/>
            <p:cNvSpPr txBox="1"/>
            <p:nvPr/>
          </p:nvSpPr>
          <p:spPr>
            <a:xfrm>
              <a:off x="8400166" y="1891692"/>
              <a:ext cx="1195020" cy="5794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2000" b="1"/>
              </a:lvl1pPr>
            </a:lstStyle>
            <a:p>
              <a:r>
                <a:rPr lang="en-US" sz="1400" dirty="0"/>
                <a:t>Operations</a:t>
              </a:r>
            </a:p>
          </p:txBody>
        </p:sp>
      </p:grpSp>
      <p:sp>
        <p:nvSpPr>
          <p:cNvPr id="236" name="Oval 235"/>
          <p:cNvSpPr/>
          <p:nvPr/>
        </p:nvSpPr>
        <p:spPr>
          <a:xfrm>
            <a:off x="5937507" y="1918844"/>
            <a:ext cx="652871" cy="634757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37" name="Oval 236"/>
          <p:cNvSpPr/>
          <p:nvPr/>
        </p:nvSpPr>
        <p:spPr>
          <a:xfrm>
            <a:off x="5800858" y="2681098"/>
            <a:ext cx="565343" cy="541907"/>
          </a:xfrm>
          <a:prstGeom prst="ellipse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38" name="Oval 237"/>
          <p:cNvSpPr/>
          <p:nvPr/>
        </p:nvSpPr>
        <p:spPr>
          <a:xfrm>
            <a:off x="5853566" y="3388428"/>
            <a:ext cx="587269" cy="566818"/>
          </a:xfrm>
          <a:prstGeom prst="ellipse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5930222" y="3546928"/>
            <a:ext cx="40107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Skills</a:t>
            </a:r>
          </a:p>
        </p:txBody>
      </p:sp>
      <p:sp>
        <p:nvSpPr>
          <p:cNvPr id="240" name="Oval 239"/>
          <p:cNvSpPr/>
          <p:nvPr/>
        </p:nvSpPr>
        <p:spPr>
          <a:xfrm>
            <a:off x="6378736" y="3829279"/>
            <a:ext cx="578788" cy="594966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41" name="TextBox 240"/>
          <p:cNvSpPr txBox="1"/>
          <p:nvPr/>
        </p:nvSpPr>
        <p:spPr>
          <a:xfrm>
            <a:off x="6347856" y="4007784"/>
            <a:ext cx="617478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 err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Dept</a:t>
            </a:r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/ </a:t>
            </a:r>
            <a:r>
              <a:rPr lang="en-US" sz="800" b="1" dirty="0" err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Div</a:t>
            </a:r>
            <a:endParaRPr lang="en-US" sz="8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2" name="Oval 241"/>
          <p:cNvSpPr/>
          <p:nvPr/>
        </p:nvSpPr>
        <p:spPr>
          <a:xfrm>
            <a:off x="7077969" y="3859985"/>
            <a:ext cx="578788" cy="594966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43" name="TextBox 242"/>
          <p:cNvSpPr txBox="1"/>
          <p:nvPr/>
        </p:nvSpPr>
        <p:spPr>
          <a:xfrm>
            <a:off x="7210381" y="4045145"/>
            <a:ext cx="30008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CV</a:t>
            </a:r>
          </a:p>
        </p:txBody>
      </p:sp>
      <p:sp>
        <p:nvSpPr>
          <p:cNvPr id="244" name="Oval 243"/>
          <p:cNvSpPr/>
          <p:nvPr/>
        </p:nvSpPr>
        <p:spPr>
          <a:xfrm>
            <a:off x="8031084" y="4274785"/>
            <a:ext cx="578788" cy="594966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45" name="TextBox 244"/>
          <p:cNvSpPr txBox="1"/>
          <p:nvPr/>
        </p:nvSpPr>
        <p:spPr>
          <a:xfrm>
            <a:off x="8019995" y="4385497"/>
            <a:ext cx="60946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Key</a:t>
            </a:r>
          </a:p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Indicators</a:t>
            </a:r>
          </a:p>
          <a:p>
            <a:pPr algn="ctr"/>
            <a:endParaRPr lang="en-US" sz="8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6" name="Oval 245"/>
          <p:cNvSpPr/>
          <p:nvPr/>
        </p:nvSpPr>
        <p:spPr>
          <a:xfrm>
            <a:off x="8736667" y="4398623"/>
            <a:ext cx="578788" cy="594966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47" name="TextBox 246"/>
          <p:cNvSpPr txBox="1"/>
          <p:nvPr/>
        </p:nvSpPr>
        <p:spPr>
          <a:xfrm>
            <a:off x="8719327" y="4514808"/>
            <a:ext cx="58221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Board </a:t>
            </a:r>
          </a:p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Meetings</a:t>
            </a:r>
          </a:p>
          <a:p>
            <a:pPr algn="ctr"/>
            <a:endParaRPr lang="en-US" sz="8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8" name="Oval 247"/>
          <p:cNvSpPr/>
          <p:nvPr/>
        </p:nvSpPr>
        <p:spPr>
          <a:xfrm>
            <a:off x="9487950" y="4304506"/>
            <a:ext cx="587269" cy="566818"/>
          </a:xfrm>
          <a:prstGeom prst="ellipse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9500964" y="4470715"/>
            <a:ext cx="56137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Missions</a:t>
            </a:r>
          </a:p>
        </p:txBody>
      </p:sp>
      <p:sp>
        <p:nvSpPr>
          <p:cNvPr id="250" name="Oval 249"/>
          <p:cNvSpPr/>
          <p:nvPr/>
        </p:nvSpPr>
        <p:spPr>
          <a:xfrm>
            <a:off x="10553357" y="3925132"/>
            <a:ext cx="587269" cy="566818"/>
          </a:xfrm>
          <a:prstGeom prst="ellipse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10484552" y="4090456"/>
            <a:ext cx="724878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Assignments</a:t>
            </a:r>
          </a:p>
        </p:txBody>
      </p:sp>
      <p:sp>
        <p:nvSpPr>
          <p:cNvPr id="252" name="Oval 251"/>
          <p:cNvSpPr/>
          <p:nvPr/>
        </p:nvSpPr>
        <p:spPr>
          <a:xfrm>
            <a:off x="11315835" y="3535604"/>
            <a:ext cx="578788" cy="594966"/>
          </a:xfrm>
          <a:prstGeom prst="ellipse">
            <a:avLst/>
          </a:prstGeom>
          <a:solidFill>
            <a:srgbClr val="2C286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200" dirty="0"/>
          </a:p>
        </p:txBody>
      </p:sp>
      <p:sp>
        <p:nvSpPr>
          <p:cNvPr id="253" name="TextBox 252"/>
          <p:cNvSpPr txBox="1"/>
          <p:nvPr/>
        </p:nvSpPr>
        <p:spPr>
          <a:xfrm>
            <a:off x="11332979" y="3723988"/>
            <a:ext cx="591830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Programs</a:t>
            </a:r>
          </a:p>
          <a:p>
            <a:pPr algn="ctr"/>
            <a:endParaRPr lang="en-US" sz="8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4" name="Oval 253"/>
          <p:cNvSpPr/>
          <p:nvPr/>
        </p:nvSpPr>
        <p:spPr>
          <a:xfrm>
            <a:off x="11418552" y="2821750"/>
            <a:ext cx="587269" cy="566818"/>
          </a:xfrm>
          <a:prstGeom prst="ellipse">
            <a:avLst/>
          </a:prstGeom>
          <a:solidFill>
            <a:srgbClr val="B7C1E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11404857" y="2992131"/>
            <a:ext cx="649537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Experience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5921109" y="2121583"/>
            <a:ext cx="70564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Publications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5807462" y="2837357"/>
            <a:ext cx="554960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Personal</a:t>
            </a:r>
          </a:p>
        </p:txBody>
      </p:sp>
      <p:sp>
        <p:nvSpPr>
          <p:cNvPr id="295" name="Right Arrow 294"/>
          <p:cNvSpPr/>
          <p:nvPr/>
        </p:nvSpPr>
        <p:spPr>
          <a:xfrm rot="16200000">
            <a:off x="6090623" y="5010986"/>
            <a:ext cx="679060" cy="170698"/>
          </a:xfrm>
          <a:prstGeom prst="rightArrow">
            <a:avLst/>
          </a:prstGeom>
          <a:solidFill>
            <a:schemeClr val="bg2">
              <a:alpha val="0"/>
            </a:schemeClr>
          </a:solidFill>
          <a:ln w="15875">
            <a:solidFill>
              <a:schemeClr val="bg2">
                <a:lumMod val="25000"/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ight Arrow 295"/>
          <p:cNvSpPr/>
          <p:nvPr/>
        </p:nvSpPr>
        <p:spPr>
          <a:xfrm rot="16200000">
            <a:off x="11371020" y="5012481"/>
            <a:ext cx="679060" cy="170698"/>
          </a:xfrm>
          <a:prstGeom prst="rightArrow">
            <a:avLst/>
          </a:prstGeom>
          <a:solidFill>
            <a:schemeClr val="bg2">
              <a:alpha val="0"/>
            </a:schemeClr>
          </a:solidFill>
          <a:ln w="15875">
            <a:solidFill>
              <a:schemeClr val="bg2">
                <a:lumMod val="25000"/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7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Widescreen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Vani</vt:lpstr>
      <vt:lpstr>Office Theme</vt:lpstr>
      <vt:lpstr>People Finder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Finder</dc:title>
  <dc:creator>Sreekumar, Sandeep</dc:creator>
  <cp:lastModifiedBy>Sreekumar, Sandeep</cp:lastModifiedBy>
  <cp:revision>2</cp:revision>
  <dcterms:created xsi:type="dcterms:W3CDTF">2017-03-30T17:24:09Z</dcterms:created>
  <dcterms:modified xsi:type="dcterms:W3CDTF">2017-03-31T19:41:51Z</dcterms:modified>
</cp:coreProperties>
</file>